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8" r:id="rId4"/>
    <p:sldId id="258" r:id="rId5"/>
    <p:sldId id="259" r:id="rId6"/>
    <p:sldId id="261" r:id="rId7"/>
    <p:sldId id="272" r:id="rId8"/>
    <p:sldId id="273" r:id="rId9"/>
    <p:sldId id="262" r:id="rId10"/>
    <p:sldId id="263" r:id="rId11"/>
    <p:sldId id="265" r:id="rId12"/>
    <p:sldId id="266" r:id="rId13"/>
    <p:sldId id="267" r:id="rId14"/>
    <p:sldId id="274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5.png"/><Relationship Id="rId7" Type="http://schemas.openxmlformats.org/officeDocument/2006/relationships/image" Target="../media/image7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png"/><Relationship Id="rId5" Type="http://schemas.openxmlformats.org/officeDocument/2006/relationships/image" Target="../media/image30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5.png"/><Relationship Id="rId7" Type="http://schemas.openxmlformats.org/officeDocument/2006/relationships/image" Target="../media/image7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30.png"/><Relationship Id="rId4" Type="http://schemas.openxmlformats.org/officeDocument/2006/relationships/image" Target="../media/image4.png"/><Relationship Id="rId9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  <a:t>МКОУ «</a:t>
            </a:r>
            <a:r>
              <a:rPr lang="ru-RU" sz="2000" dirty="0" err="1" smtClean="0">
                <a:solidFill>
                  <a:srgbClr val="FF0000"/>
                </a:solidFill>
                <a:latin typeface="Arial Black" pitchFamily="34" charset="0"/>
              </a:rPr>
              <a:t>Речновская</a:t>
            </a:r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  <a:t> средняя общеобразовательная школа»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ОБОБЩЕНИЕ </a:t>
            </a:r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ОПЫТА СОВМЕСТНОЙ РАБОТЫ В УСЛОВИЯХ МКШ</a:t>
            </a:r>
          </a:p>
          <a:p>
            <a:pPr algn="r"/>
            <a:r>
              <a:rPr lang="ru-RU" sz="3200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</a:t>
            </a:r>
            <a:endParaRPr lang="ru-RU" sz="3200" dirty="0" smtClean="0">
              <a:solidFill>
                <a:srgbClr val="0070C0"/>
              </a:solidFill>
              <a:latin typeface="Arial Black" pitchFamily="34" charset="0"/>
              <a:ea typeface="Arial Unicode MS" pitchFamily="34" charset="-128"/>
              <a:cs typeface="Arial Unicode MS" pitchFamily="34" charset="-128"/>
            </a:endParaRPr>
          </a:p>
          <a:p>
            <a:pPr algn="r"/>
            <a:r>
              <a:rPr lang="ru-RU" sz="1800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Учителя </a:t>
            </a:r>
            <a:r>
              <a:rPr lang="ru-RU" sz="1800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начальных классов</a:t>
            </a:r>
            <a:r>
              <a:rPr lang="ru-RU" sz="1800" dirty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1800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высшей</a:t>
            </a:r>
          </a:p>
          <a:p>
            <a:pPr algn="r"/>
            <a:r>
              <a:rPr lang="ru-RU" sz="1800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1800" dirty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квалификационной </a:t>
            </a:r>
            <a:r>
              <a:rPr lang="ru-RU" sz="1800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категории</a:t>
            </a:r>
          </a:p>
          <a:p>
            <a:pPr algn="r"/>
            <a:r>
              <a:rPr lang="ru-RU" sz="1800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1800" dirty="0" err="1" smtClean="0">
                <a:solidFill>
                  <a:srgbClr val="0070C0"/>
                </a:solidFill>
                <a:latin typeface="Arial Black" pitchFamily="34" charset="0"/>
                <a:ea typeface="Arial Unicode MS" pitchFamily="34" charset="-128"/>
                <a:cs typeface="Arial Unicode MS" pitchFamily="34" charset="-128"/>
              </a:rPr>
              <a:t>Скулябиной</a:t>
            </a:r>
            <a:r>
              <a:rPr lang="ru-RU" sz="1800" dirty="0" smtClean="0">
                <a:solidFill>
                  <a:srgbClr val="0070C0"/>
                </a:solidFill>
                <a:latin typeface="Arial Black" pitchFamily="34" charset="0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algn="r"/>
            <a:r>
              <a:rPr lang="ru-RU" sz="1800" dirty="0" smtClean="0">
                <a:solidFill>
                  <a:srgbClr val="0070C0"/>
                </a:solidFill>
                <a:latin typeface="Arial Black" pitchFamily="34" charset="0"/>
                <a:ea typeface="Arial Unicode MS" pitchFamily="34" charset="-128"/>
                <a:cs typeface="Arial Unicode MS" pitchFamily="34" charset="-128"/>
              </a:rPr>
              <a:t>Людмилы Васильевны</a:t>
            </a:r>
          </a:p>
          <a:p>
            <a:pPr algn="r"/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714625"/>
            <a:ext cx="2800376" cy="358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8" name="Группа 7"/>
          <p:cNvGrpSpPr/>
          <p:nvPr/>
        </p:nvGrpSpPr>
        <p:grpSpPr>
          <a:xfrm>
            <a:off x="1259632" y="295252"/>
            <a:ext cx="7344816" cy="769397"/>
            <a:chOff x="124783" y="28666"/>
            <a:chExt cx="8519183" cy="1423860"/>
          </a:xfrm>
        </p:grpSpPr>
        <p:pic>
          <p:nvPicPr>
            <p:cNvPr id="9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124783" y="131372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6" descr="C:\Users\radius\Downloads\brush59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21067401">
              <a:off x="2046598" y="322744"/>
              <a:ext cx="1461123" cy="714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1" descr="C:\Users\radius\Downloads\brush67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82027" flipH="1">
              <a:off x="3083540" y="28666"/>
              <a:ext cx="2417993" cy="12588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4" descr="C:\Users\radius\Downloads\brush57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15377272">
              <a:off x="4917442" y="6817"/>
              <a:ext cx="819045" cy="1399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9" descr="C:\Users\radius\Downloads\brush62.pn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12308034">
              <a:off x="5849191" y="144655"/>
              <a:ext cx="1573065" cy="982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8" descr="C:\Users\radius\Downloads\brush61.png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72330" y="428604"/>
              <a:ext cx="1571636" cy="8175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271349" y="265651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417914" y="399929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7" name="Группа 16"/>
          <p:cNvGrpSpPr/>
          <p:nvPr/>
        </p:nvGrpSpPr>
        <p:grpSpPr>
          <a:xfrm>
            <a:off x="1214414" y="357166"/>
            <a:ext cx="7344816" cy="769397"/>
            <a:chOff x="124783" y="28666"/>
            <a:chExt cx="8519183" cy="1423860"/>
          </a:xfrm>
        </p:grpSpPr>
        <p:pic>
          <p:nvPicPr>
            <p:cNvPr id="18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124783" y="131372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6" descr="C:\Users\radius\Downloads\brush59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21067401">
              <a:off x="2046598" y="322744"/>
              <a:ext cx="1461123" cy="714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11" descr="C:\Users\radius\Downloads\brush67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82027" flipH="1">
              <a:off x="3083540" y="28666"/>
              <a:ext cx="2417993" cy="12588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4" descr="C:\Users\radius\Downloads\brush57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15377272">
              <a:off x="4917442" y="6817"/>
              <a:ext cx="819045" cy="1399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9" descr="C:\Users\radius\Downloads\brush62.pn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12308034">
              <a:off x="5849191" y="144655"/>
              <a:ext cx="1573065" cy="982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8" descr="C:\Users\radius\Downloads\brush61.png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72330" y="428604"/>
              <a:ext cx="1571636" cy="8175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271349" y="265651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417914" y="399929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142852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Arial Black" pitchFamily="34" charset="0"/>
              </a:rPr>
              <a:t>Формы коллективного изобразительного творчества учащихся и их классификация.</a:t>
            </a:r>
            <a:endParaRPr lang="ru-RU" sz="2000" dirty="0">
              <a:solidFill>
                <a:srgbClr val="002060"/>
              </a:solidFill>
              <a:latin typeface="Arial Black" pitchFamily="34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214282" y="5857892"/>
            <a:ext cx="8715436" cy="714380"/>
            <a:chOff x="124783" y="28666"/>
            <a:chExt cx="8519183" cy="1423860"/>
          </a:xfrm>
        </p:grpSpPr>
        <p:pic>
          <p:nvPicPr>
            <p:cNvPr id="4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124783" y="131372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6" descr="C:\Users\radius\Downloads\brush59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21067401">
              <a:off x="2046598" y="322744"/>
              <a:ext cx="1461123" cy="714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1" descr="C:\Users\radius\Downloads\brush67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82027" flipH="1">
              <a:off x="3083540" y="28666"/>
              <a:ext cx="2417993" cy="12588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" descr="C:\Users\radius\Downloads\brush57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15377272">
              <a:off x="4917442" y="6817"/>
              <a:ext cx="819045" cy="1399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9" descr="C:\Users\radius\Downloads\brush62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12308034">
              <a:off x="5849191" y="144655"/>
              <a:ext cx="1573065" cy="982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8" descr="C:\Users\radius\Downloads\brush61.pn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72330" y="428604"/>
              <a:ext cx="1571636" cy="8175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271349" y="265651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417914" y="399929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Прямоугольник 11"/>
          <p:cNvSpPr/>
          <p:nvPr/>
        </p:nvSpPr>
        <p:spPr>
          <a:xfrm>
            <a:off x="1000100" y="1071546"/>
            <a:ext cx="728667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i="1" u="sng" dirty="0" smtClean="0">
                <a:solidFill>
                  <a:srgbClr val="7030A0"/>
                </a:solidFill>
                <a:latin typeface="Arial Black" pitchFamily="34" charset="0"/>
              </a:rPr>
              <a:t>Совместно-индивидуальная</a:t>
            </a:r>
            <a:r>
              <a:rPr lang="ru-RU" sz="2000" i="1" dirty="0" smtClean="0">
                <a:latin typeface="Arial Black" pitchFamily="34" charset="0"/>
              </a:rPr>
              <a:t> форма</a:t>
            </a:r>
            <a:r>
              <a:rPr lang="ru-RU" sz="2000" dirty="0" smtClean="0">
                <a:latin typeface="Arial Black" pitchFamily="34" charset="0"/>
              </a:rPr>
              <a:t> характеризуется тем, что участники вначале работают индивидуально с учетом единого замысла и лишь на завершающем этапе деятельность каждого становится частью общей композиции.</a:t>
            </a:r>
          </a:p>
          <a:p>
            <a:pPr algn="just"/>
            <a:r>
              <a:rPr lang="ru-RU" sz="2000" i="1" dirty="0" smtClean="0">
                <a:latin typeface="Arial Black" pitchFamily="34" charset="0"/>
              </a:rPr>
              <a:t>   </a:t>
            </a:r>
            <a:r>
              <a:rPr lang="ru-RU" sz="2000" i="1" u="sng" dirty="0" smtClean="0">
                <a:solidFill>
                  <a:srgbClr val="7030A0"/>
                </a:solidFill>
                <a:latin typeface="Arial Black" pitchFamily="34" charset="0"/>
              </a:rPr>
              <a:t>Совместно-последовательная</a:t>
            </a:r>
            <a:r>
              <a:rPr lang="ru-RU" sz="2000" i="1" dirty="0" smtClean="0">
                <a:latin typeface="Arial Black" pitchFamily="34" charset="0"/>
              </a:rPr>
              <a:t> форма</a:t>
            </a:r>
            <a:r>
              <a:rPr lang="ru-RU" sz="2000" dirty="0" smtClean="0">
                <a:latin typeface="Arial Black" pitchFamily="34" charset="0"/>
              </a:rPr>
              <a:t> предполагает работу по принципу конвейера, когда результат действий одного участника находится в тесной зависимости от результатов предыдущего и последующего участников.</a:t>
            </a:r>
          </a:p>
          <a:p>
            <a:pPr algn="just"/>
            <a:r>
              <a:rPr lang="ru-RU" sz="2000" i="1" dirty="0" smtClean="0">
                <a:latin typeface="Arial Black" pitchFamily="34" charset="0"/>
              </a:rPr>
              <a:t>   </a:t>
            </a:r>
            <a:r>
              <a:rPr lang="ru-RU" sz="2000" i="1" u="sng" dirty="0" smtClean="0">
                <a:solidFill>
                  <a:srgbClr val="7030A0"/>
                </a:solidFill>
                <a:latin typeface="Arial Black" pitchFamily="34" charset="0"/>
              </a:rPr>
              <a:t>Совместно-взаимодействующая</a:t>
            </a:r>
            <a:r>
              <a:rPr lang="ru-RU" sz="2000" i="1" dirty="0" smtClean="0">
                <a:latin typeface="Arial Black" pitchFamily="34" charset="0"/>
              </a:rPr>
              <a:t> форма</a:t>
            </a:r>
            <a:r>
              <a:rPr lang="ru-RU" sz="2000" dirty="0" smtClean="0">
                <a:latin typeface="Arial Black" pitchFamily="34" charset="0"/>
              </a:rPr>
              <a:t> представляет возможности вести совместную работу одновременно всем участникам, согласовывая их действия на каждом из этапов коллективной деятельности.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Заголовок 22"/>
          <p:cNvSpPr>
            <a:spLocks noGrp="1"/>
          </p:cNvSpPr>
          <p:nvPr>
            <p:ph type="title"/>
          </p:nvPr>
        </p:nvSpPr>
        <p:spPr>
          <a:xfrm>
            <a:off x="457200" y="928670"/>
            <a:ext cx="7901014" cy="1000132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002060"/>
                </a:solidFill>
              </a:rPr>
              <a:t>ГРУППОВАЯ РАБОТА</a:t>
            </a:r>
            <a:endParaRPr lang="ru-RU" sz="4800" dirty="0">
              <a:solidFill>
                <a:srgbClr val="002060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428596" y="295252"/>
            <a:ext cx="8358246" cy="990608"/>
            <a:chOff x="124783" y="28666"/>
            <a:chExt cx="8519183" cy="1423860"/>
          </a:xfrm>
        </p:grpSpPr>
        <p:pic>
          <p:nvPicPr>
            <p:cNvPr id="4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124783" y="131372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6" descr="C:\Users\radius\Downloads\brush59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21067401">
              <a:off x="2046598" y="322744"/>
              <a:ext cx="1461123" cy="714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1" descr="C:\Users\radius\Downloads\brush67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82027" flipH="1">
              <a:off x="3083540" y="28666"/>
              <a:ext cx="2417993" cy="12588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" descr="C:\Users\radius\Downloads\brush57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15377272">
              <a:off x="4917442" y="6817"/>
              <a:ext cx="819045" cy="1399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9" descr="C:\Users\radius\Downloads\brush62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12308034">
              <a:off x="5849191" y="144655"/>
              <a:ext cx="1573065" cy="982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8" descr="C:\Users\radius\Downloads\brush61.pn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72330" y="428604"/>
              <a:ext cx="1571636" cy="8175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271349" y="265651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417914" y="399929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32" name="Picture 8" descr="C:\Documents and Settings\Admin\Рабочий стол\обощ Скуляб 26 02\поделки ВОВ 2\IMG_540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7224" y="2000240"/>
            <a:ext cx="7500990" cy="4714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1071546"/>
            <a:ext cx="8115328" cy="785818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002060"/>
                </a:solidFill>
              </a:rPr>
              <a:t>РАБОТА В ПАРАХ</a:t>
            </a:r>
            <a:endParaRPr lang="ru-RU" sz="4800" dirty="0">
              <a:solidFill>
                <a:srgbClr val="002060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295244" y="295252"/>
            <a:ext cx="8491598" cy="704856"/>
            <a:chOff x="124783" y="28666"/>
            <a:chExt cx="8519183" cy="1423860"/>
          </a:xfrm>
        </p:grpSpPr>
        <p:pic>
          <p:nvPicPr>
            <p:cNvPr id="4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124783" y="131372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6" descr="C:\Users\radius\Downloads\brush59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21067401">
              <a:off x="2046598" y="322744"/>
              <a:ext cx="1461123" cy="714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1" descr="C:\Users\radius\Downloads\brush67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82027" flipH="1">
              <a:off x="3083540" y="28666"/>
              <a:ext cx="2417993" cy="12588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" descr="C:\Users\radius\Downloads\brush57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15377272">
              <a:off x="4917442" y="6817"/>
              <a:ext cx="819045" cy="1399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9" descr="C:\Users\radius\Downloads\brush62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12308034">
              <a:off x="5849191" y="144655"/>
              <a:ext cx="1573065" cy="982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8" descr="C:\Users\radius\Downloads\brush61.pn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72330" y="428604"/>
              <a:ext cx="1571636" cy="8175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271349" y="265651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417914" y="399929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1" name="Picture 3" descr="C:\Documents and Settings\Admin\Рабочий стол\обощ Скуляб 26 02\поделки ВОВ 2\DSCF556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42977" y="1928802"/>
            <a:ext cx="7072362" cy="45005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71480"/>
            <a:ext cx="7972452" cy="100013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</a:rPr>
              <a:t>УЧЕБНО - ИГРОВАЯ ДЕЯТЕЛЬНОСТЬ</a:t>
            </a:r>
            <a:endParaRPr lang="ru-RU" sz="3200" dirty="0">
              <a:solidFill>
                <a:srgbClr val="002060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295244" y="295252"/>
            <a:ext cx="8348722" cy="704856"/>
            <a:chOff x="124783" y="28666"/>
            <a:chExt cx="8519183" cy="1423860"/>
          </a:xfrm>
        </p:grpSpPr>
        <p:pic>
          <p:nvPicPr>
            <p:cNvPr id="4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124783" y="131372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6" descr="C:\Users\radius\Downloads\brush59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21067401">
              <a:off x="2046598" y="322744"/>
              <a:ext cx="1461123" cy="714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1" descr="C:\Users\radius\Downloads\brush67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82027" flipH="1">
              <a:off x="3083540" y="28666"/>
              <a:ext cx="2417993" cy="12588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" descr="C:\Users\radius\Downloads\brush57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15377272">
              <a:off x="4917442" y="6817"/>
              <a:ext cx="819045" cy="1399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9" descr="C:\Users\radius\Downloads\brush62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12308034">
              <a:off x="5849191" y="144655"/>
              <a:ext cx="1573065" cy="982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8" descr="C:\Users\radius\Downloads\brush61.pn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72330" y="428604"/>
              <a:ext cx="1571636" cy="8175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271349" y="265651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417914" y="399929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4" name="Picture 2" descr="C:\Documents and Settings\Admin\Рабочий стол\обощ Скуляб 26 02\поделки ВОВ 2\IMG_541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1472" y="1714488"/>
            <a:ext cx="7929618" cy="485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043890" cy="857256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ДИДАКТИЧЕСКАЯ ИГРА</a:t>
            </a:r>
            <a:endParaRPr lang="ru-RU" sz="4000" dirty="0">
              <a:solidFill>
                <a:srgbClr val="002060"/>
              </a:solidFill>
            </a:endParaRPr>
          </a:p>
        </p:txBody>
      </p:sp>
      <p:pic>
        <p:nvPicPr>
          <p:cNvPr id="7" name="Picture 2" descr="C:\Documents and Settings\Admin\Рабочий стол\обощ Скуляб 26 02\поделки ВОВ 2\DSCF55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857364"/>
            <a:ext cx="6768752" cy="4714908"/>
          </a:xfrm>
          <a:prstGeom prst="rect">
            <a:avLst/>
          </a:prstGeom>
          <a:noFill/>
        </p:spPr>
      </p:pic>
      <p:grpSp>
        <p:nvGrpSpPr>
          <p:cNvPr id="3" name="Группа 7"/>
          <p:cNvGrpSpPr/>
          <p:nvPr/>
        </p:nvGrpSpPr>
        <p:grpSpPr>
          <a:xfrm>
            <a:off x="295244" y="295252"/>
            <a:ext cx="8348722" cy="704856"/>
            <a:chOff x="124783" y="28666"/>
            <a:chExt cx="8519183" cy="1423860"/>
          </a:xfrm>
        </p:grpSpPr>
        <p:pic>
          <p:nvPicPr>
            <p:cNvPr id="9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124783" y="131372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6" descr="C:\Users\radius\Downloads\brush59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21067401">
              <a:off x="2046598" y="322744"/>
              <a:ext cx="1461123" cy="714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1" descr="C:\Users\radius\Downloads\brush67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82027" flipH="1">
              <a:off x="3083540" y="28666"/>
              <a:ext cx="2417993" cy="12588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4" descr="C:\Users\radius\Downloads\brush57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15377272">
              <a:off x="4917442" y="6817"/>
              <a:ext cx="819045" cy="1399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9" descr="C:\Users\radius\Downloads\brush62.pn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12308034">
              <a:off x="5849191" y="144655"/>
              <a:ext cx="1573065" cy="982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8" descr="C:\Users\radius\Downloads\brush61.png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72330" y="428604"/>
              <a:ext cx="1571636" cy="8175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271349" y="265651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417914" y="399929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8043890" cy="1162050"/>
          </a:xfrm>
        </p:spPr>
        <p:txBody>
          <a:bodyPr/>
          <a:lstStyle/>
          <a:p>
            <a:r>
              <a:rPr lang="ru-RU" sz="3200" dirty="0" smtClean="0">
                <a:solidFill>
                  <a:srgbClr val="FF0000"/>
                </a:solidFill>
              </a:rPr>
              <a:t>Тонкие нити духовных ценностей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200" dirty="0" smtClean="0">
                <a:solidFill>
                  <a:srgbClr val="002060"/>
                </a:solidFill>
              </a:rPr>
              <a:t>Проблемное обучение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8" name="Picture 2" descr="C:\Documents and Settings\Admin\Рабочий стол\обощ Скуляб 26 02 15\поделки ВОВ 2\DSCF554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3" y="1500174"/>
            <a:ext cx="4429156" cy="4929222"/>
          </a:xfrm>
          <a:prstGeom prst="rect">
            <a:avLst/>
          </a:prstGeom>
          <a:noFill/>
        </p:spPr>
      </p:pic>
      <p:pic>
        <p:nvPicPr>
          <p:cNvPr id="3" name="Picture 2" descr="F:\фото урок ПЛОСКОЕ\DSCF575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1357298"/>
            <a:ext cx="4966227" cy="5143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200" dirty="0" smtClean="0">
                <a:solidFill>
                  <a:srgbClr val="FF0000"/>
                </a:solidFill>
                <a:latin typeface="Arial Black" pitchFamily="34" charset="0"/>
              </a:rPr>
              <a:t>Уроки изображения исторических событий</a:t>
            </a:r>
            <a:r>
              <a:rPr lang="ru-RU" sz="4400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sz="4400" dirty="0" smtClean="0">
                <a:solidFill>
                  <a:srgbClr val="FF0000"/>
                </a:solidFill>
                <a:latin typeface="Arial Black" pitchFamily="34" charset="0"/>
              </a:rPr>
            </a:br>
            <a:endParaRPr lang="ru-RU" dirty="0"/>
          </a:p>
        </p:txBody>
      </p:sp>
      <p:pic>
        <p:nvPicPr>
          <p:cNvPr id="2051" name="Picture 3" descr="C:\Documents and Settings\Admin\Рабочий стол\обощ Скуляб 26 02 15\поделки ВОВ 2\DSCF556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928662" y="1000108"/>
            <a:ext cx="4572032" cy="5500726"/>
          </a:xfrm>
          <a:prstGeom prst="rect">
            <a:avLst/>
          </a:prstGeom>
          <a:noFill/>
        </p:spPr>
      </p:pic>
      <p:pic>
        <p:nvPicPr>
          <p:cNvPr id="11" name="Picture 3" descr="C:\Documents and Settings\Admin\Рабочий стол\обощ Скуляб 26 02 15\поделки ВОВ 2\DSCF55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1000108"/>
            <a:ext cx="3286148" cy="55007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1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Arial Black" pitchFamily="34" charset="0"/>
              </a:rPr>
              <a:t>НАШИ ПОДЕЛКИ</a:t>
            </a:r>
            <a:endParaRPr lang="ru-RU" sz="32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1026" name="Picture 2" descr="C:\Documents and Settings\Admin\Рабочий стол\обощ Скуляб 26 02 15\поделки ВОВ 2\DSCF533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57158" y="1071546"/>
            <a:ext cx="4655770" cy="5572164"/>
          </a:xfrm>
          <a:prstGeom prst="rect">
            <a:avLst/>
          </a:prstGeom>
          <a:noFill/>
        </p:spPr>
      </p:pic>
      <p:grpSp>
        <p:nvGrpSpPr>
          <p:cNvPr id="8" name="Группа 7"/>
          <p:cNvGrpSpPr/>
          <p:nvPr/>
        </p:nvGrpSpPr>
        <p:grpSpPr>
          <a:xfrm>
            <a:off x="500034" y="0"/>
            <a:ext cx="8348722" cy="704856"/>
            <a:chOff x="124783" y="28666"/>
            <a:chExt cx="8519183" cy="1423860"/>
          </a:xfrm>
        </p:grpSpPr>
        <p:pic>
          <p:nvPicPr>
            <p:cNvPr id="9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124783" y="131372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6" descr="C:\Users\radius\Downloads\brush59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21067401">
              <a:off x="2046598" y="322744"/>
              <a:ext cx="1461123" cy="714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1" descr="C:\Users\radius\Downloads\brush67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82027" flipH="1">
              <a:off x="3083540" y="28666"/>
              <a:ext cx="2417993" cy="12588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4" descr="C:\Users\radius\Downloads\brush57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15377272">
              <a:off x="4917442" y="6817"/>
              <a:ext cx="819045" cy="1399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9" descr="C:\Users\radius\Downloads\brush62.pn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12308034">
              <a:off x="5849191" y="144655"/>
              <a:ext cx="1573065" cy="982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8" descr="C:\Users\radius\Downloads\brush61.png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72330" y="428604"/>
              <a:ext cx="1571636" cy="8175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271349" y="265651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417914" y="399929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29" name="Picture 5" descr="C:\Documents and Settings\Admin\Рабочий стол\обощ Скуляб 26 02 15\поделки ВОВ 2\DSCF533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143504" y="1000108"/>
            <a:ext cx="3790946" cy="56436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1005695"/>
            <a:ext cx="7406640" cy="259697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  <a:ea typeface="Batang" pitchFamily="18" charset="-127"/>
                <a:cs typeface="Aharoni" pitchFamily="2" charset="-79"/>
              </a:rPr>
              <a:t>Тема опыта «Развитие художественно – творческих способностей детей в условиях малокомплектной школы»</a:t>
            </a:r>
            <a:endParaRPr lang="ru-RU" sz="2400" dirty="0">
              <a:solidFill>
                <a:srgbClr val="002060"/>
              </a:solidFill>
              <a:latin typeface="Arial Black" pitchFamily="34" charset="0"/>
              <a:ea typeface="Batang" pitchFamily="18" charset="-127"/>
              <a:cs typeface="Aharoni" pitchFamily="2" charset="-79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187624" y="295253"/>
            <a:ext cx="7560840" cy="560281"/>
            <a:chOff x="124783" y="28666"/>
            <a:chExt cx="8519183" cy="1423860"/>
          </a:xfrm>
        </p:grpSpPr>
        <p:pic>
          <p:nvPicPr>
            <p:cNvPr id="5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124783" y="131372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6" descr="C:\Users\radius\Downloads\brush59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21067401">
              <a:off x="2046598" y="322744"/>
              <a:ext cx="1461123" cy="714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1" descr="C:\Users\radius\Downloads\brush67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82027" flipH="1">
              <a:off x="3083540" y="28666"/>
              <a:ext cx="2417993" cy="12588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4" descr="C:\Users\radius\Downloads\brush57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15377272">
              <a:off x="4917442" y="6817"/>
              <a:ext cx="819045" cy="1399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9" descr="C:\Users\radius\Downloads\brush62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12308034">
              <a:off x="5849191" y="144655"/>
              <a:ext cx="1573065" cy="982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8" descr="C:\Users\radius\Downloads\brush61.pn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72330" y="428604"/>
              <a:ext cx="1571636" cy="8175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271349" y="265651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417914" y="399929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204864"/>
            <a:ext cx="6552728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Заголовок 18"/>
          <p:cNvSpPr>
            <a:spLocks noGrp="1"/>
          </p:cNvSpPr>
          <p:nvPr>
            <p:ph type="title"/>
          </p:nvPr>
        </p:nvSpPr>
        <p:spPr>
          <a:xfrm>
            <a:off x="1000100" y="1142984"/>
            <a:ext cx="7933588" cy="9286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Arial Black" pitchFamily="34" charset="0"/>
              </a:rPr>
              <a:t>Задачи совместной работы педагогов</a:t>
            </a:r>
            <a:endParaRPr lang="ru-RU" sz="3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0" name="Содержимое 19"/>
          <p:cNvSpPr>
            <a:spLocks noGrp="1"/>
          </p:cNvSpPr>
          <p:nvPr>
            <p:ph sz="half" idx="1"/>
          </p:nvPr>
        </p:nvSpPr>
        <p:spPr>
          <a:xfrm>
            <a:off x="1000100" y="2143116"/>
            <a:ext cx="4093108" cy="4044324"/>
          </a:xfrm>
        </p:spPr>
        <p:txBody>
          <a:bodyPr>
            <a:normAutofit fontScale="92500" lnSpcReduction="20000"/>
          </a:bodyPr>
          <a:lstStyle/>
          <a:p>
            <a:r>
              <a:rPr lang="ru-RU" sz="2000" dirty="0" smtClean="0"/>
              <a:t>Решение педагогических управленческих задач</a:t>
            </a:r>
          </a:p>
          <a:p>
            <a:r>
              <a:rPr lang="ru-RU" sz="2000" dirty="0" smtClean="0"/>
              <a:t>Осуществление оптимального отбора методов, средств, форм обучения и воспитания</a:t>
            </a:r>
          </a:p>
          <a:p>
            <a:r>
              <a:rPr lang="ru-RU" sz="2000" dirty="0" smtClean="0"/>
              <a:t>Применение современных педагогических технологий и их элементов</a:t>
            </a:r>
          </a:p>
          <a:p>
            <a:r>
              <a:rPr lang="ru-RU" sz="2000" dirty="0" smtClean="0"/>
              <a:t>Создание возможностей для реализации личностных возможностей обучающихся</a:t>
            </a:r>
          </a:p>
          <a:p>
            <a:r>
              <a:rPr lang="ru-RU" sz="2000" dirty="0" smtClean="0"/>
              <a:t>Применение на практике исследовательских методов обучения и воспитания</a:t>
            </a:r>
            <a:endParaRPr lang="ru-RU" sz="2000" dirty="0"/>
          </a:p>
        </p:txBody>
      </p:sp>
      <p:grpSp>
        <p:nvGrpSpPr>
          <p:cNvPr id="22" name="Группа 21"/>
          <p:cNvGrpSpPr/>
          <p:nvPr/>
        </p:nvGrpSpPr>
        <p:grpSpPr>
          <a:xfrm>
            <a:off x="357158" y="357166"/>
            <a:ext cx="8202072" cy="785817"/>
            <a:chOff x="124783" y="28666"/>
            <a:chExt cx="8519183" cy="1423860"/>
          </a:xfrm>
        </p:grpSpPr>
        <p:pic>
          <p:nvPicPr>
            <p:cNvPr id="23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124783" y="131372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6" descr="C:\Users\radius\Downloads\brush59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21067401">
              <a:off x="2046598" y="322744"/>
              <a:ext cx="1461123" cy="714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Picture 11" descr="C:\Users\radius\Downloads\brush67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82027" flipH="1">
              <a:off x="3083540" y="28666"/>
              <a:ext cx="2417993" cy="12588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4" descr="C:\Users\radius\Downloads\brush57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15377272">
              <a:off x="4917442" y="6817"/>
              <a:ext cx="819045" cy="1399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" name="Picture 9" descr="C:\Users\radius\Downloads\brush62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12308034">
              <a:off x="5849191" y="144655"/>
              <a:ext cx="1573065" cy="982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" name="Picture 8" descr="C:\Users\radius\Downloads\brush61.pn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72330" y="428604"/>
              <a:ext cx="1571636" cy="8175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271349" y="265651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417914" y="399929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26" name="Picture 2" descr="C:\Documents and Settings\Admin\Рабочий стол\обощ Скуляб 26 02\поделки ВОВ 2\DSCF556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29190" y="2143116"/>
            <a:ext cx="4071966" cy="4000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65760" lvl="0" indent="-283464" algn="ctr">
              <a:spcBef>
                <a:spcPts val="600"/>
              </a:spcBef>
            </a:pPr>
            <a:r>
              <a:rPr lang="ru-RU" sz="2800" dirty="0" smtClean="0">
                <a:solidFill>
                  <a:srgbClr val="002060"/>
                </a:solidFill>
                <a:effectLst/>
                <a:latin typeface="Arial Black" pitchFamily="34" charset="0"/>
                <a:ea typeface="+mn-ea"/>
                <a:cs typeface="+mn-cs"/>
              </a:rPr>
              <a:t>АКТУАЛЬНОСТЬ И ПЕРСПЕКТИВНОСТЬ </a:t>
            </a:r>
            <a:r>
              <a:rPr lang="ru-RU" sz="2800" dirty="0">
                <a:solidFill>
                  <a:srgbClr val="002060"/>
                </a:solidFill>
                <a:effectLst/>
                <a:latin typeface="Arial Black" pitchFamily="34" charset="0"/>
                <a:ea typeface="+mn-ea"/>
                <a:cs typeface="+mn-cs"/>
              </a:rPr>
              <a:t>СОВМЕСТНОЙ ДЕЯТЕЛЬНОСТИ ПЕДАГОГОВ</a:t>
            </a:r>
            <a:br>
              <a:rPr lang="ru-RU" sz="2800" dirty="0">
                <a:solidFill>
                  <a:srgbClr val="002060"/>
                </a:solidFill>
                <a:effectLst/>
                <a:latin typeface="Arial Black" pitchFamily="34" charset="0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638840"/>
            <a:ext cx="7498080" cy="460956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Рациональное использование методов, приёмов обучения и воспитания учащихся</a:t>
            </a:r>
          </a:p>
          <a:p>
            <a:r>
              <a:rPr lang="ru-RU" sz="2000" dirty="0" smtClean="0"/>
              <a:t>Использование межпредметных связей</a:t>
            </a:r>
          </a:p>
          <a:p>
            <a:r>
              <a:rPr lang="ru-RU" sz="2000" dirty="0" smtClean="0"/>
              <a:t>Самостоятельная работа учащихся над образовательным продуктом</a:t>
            </a:r>
          </a:p>
          <a:p>
            <a:r>
              <a:rPr lang="ru-RU" sz="2000" dirty="0" smtClean="0"/>
              <a:t>Формирование мыслительной деятельности, применение знаний на практике</a:t>
            </a:r>
          </a:p>
          <a:p>
            <a:r>
              <a:rPr lang="ru-RU" sz="2000" dirty="0" smtClean="0"/>
              <a:t>Образование должно побуждать к творчеству</a:t>
            </a:r>
          </a:p>
          <a:p>
            <a:r>
              <a:rPr lang="ru-RU" sz="2000" dirty="0" smtClean="0"/>
              <a:t>Использование коллективного творчества учащихся как средство эстетического воспитания</a:t>
            </a:r>
          </a:p>
          <a:p>
            <a:r>
              <a:rPr lang="ru-RU" sz="2000" dirty="0" smtClean="0"/>
              <a:t>Реализация здоровьесохраняющих технологий</a:t>
            </a:r>
            <a:endParaRPr lang="ru-RU" sz="2000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251520" y="977041"/>
            <a:ext cx="8424936" cy="448582"/>
            <a:chOff x="124783" y="28666"/>
            <a:chExt cx="8519183" cy="1423860"/>
          </a:xfrm>
        </p:grpSpPr>
        <p:pic>
          <p:nvPicPr>
            <p:cNvPr id="5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124783" y="131372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6" descr="C:\Users\radius\Downloads\brush59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21067401">
              <a:off x="2046598" y="322744"/>
              <a:ext cx="1461123" cy="714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1" descr="C:\Users\radius\Downloads\brush67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82027" flipH="1">
              <a:off x="3083540" y="28666"/>
              <a:ext cx="2417993" cy="12588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4" descr="C:\Users\radius\Downloads\brush57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15377272">
              <a:off x="4917442" y="6817"/>
              <a:ext cx="819045" cy="1399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9" descr="C:\Users\radius\Downloads\brush62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12308034">
              <a:off x="5849191" y="144655"/>
              <a:ext cx="1573065" cy="982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8" descr="C:\Users\radius\Downloads\brush61.pn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72330" y="428604"/>
              <a:ext cx="1571636" cy="8175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271349" y="265651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417914" y="399929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Arial Black" pitchFamily="34" charset="0"/>
                <a:ea typeface="Batang" pitchFamily="18" charset="-127"/>
                <a:cs typeface="Aharoni" pitchFamily="2" charset="-79"/>
              </a:rPr>
              <a:t>Развитие художественно – творческих способностей детей</a:t>
            </a:r>
            <a:endParaRPr lang="ru-RU" sz="3200" dirty="0">
              <a:solidFill>
                <a:srgbClr val="FF0000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57158" y="1428736"/>
            <a:ext cx="8215370" cy="928694"/>
            <a:chOff x="124783" y="28666"/>
            <a:chExt cx="8519183" cy="1423860"/>
          </a:xfrm>
        </p:grpSpPr>
        <p:pic>
          <p:nvPicPr>
            <p:cNvPr id="4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124783" y="131372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6" descr="C:\Users\radius\Downloads\brush59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21067401">
              <a:off x="2046598" y="322744"/>
              <a:ext cx="1461123" cy="714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1" descr="C:\Users\radius\Downloads\brush67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82027" flipH="1">
              <a:off x="3083540" y="28666"/>
              <a:ext cx="2417993" cy="12588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" descr="C:\Users\radius\Downloads\brush57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15377272">
              <a:off x="4917442" y="6817"/>
              <a:ext cx="819045" cy="1399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9" descr="C:\Users\radius\Downloads\brush62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12308034">
              <a:off x="5849191" y="144655"/>
              <a:ext cx="1573065" cy="982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8" descr="C:\Users\radius\Downloads\brush61.pn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72330" y="428604"/>
              <a:ext cx="1571636" cy="8175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271349" y="265651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417914" y="399929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Прямоугольник 11"/>
          <p:cNvSpPr/>
          <p:nvPr/>
        </p:nvSpPr>
        <p:spPr>
          <a:xfrm>
            <a:off x="1285852" y="2274838"/>
            <a:ext cx="728667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/>
              <a:t>Гипотеза – если правильно организовать коллективное творчество, то оно будет являться средством, активизирующим развитие творческого потенциала ребенка, формирующим и совершенствующим навыки совместной работы, развивающим потребность в эстетическом общении и интерес к изобразительной деятельности.</a:t>
            </a:r>
            <a:endParaRPr lang="ru-RU" sz="2800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Каждому учителю, посвятившему свою жизнь детям, постоянно приходиться задумываться: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sz="half" idx="1"/>
          </p:nvPr>
        </p:nvSpPr>
        <p:spPr>
          <a:xfrm>
            <a:off x="357158" y="1500174"/>
            <a:ext cx="4235984" cy="466344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 </a:t>
            </a:r>
            <a:r>
              <a:rPr lang="ru-RU" b="1" u="sng" dirty="0" smtClean="0"/>
              <a:t>для чего учить</a:t>
            </a:r>
            <a:r>
              <a:rPr lang="ru-RU" dirty="0" smtClean="0"/>
              <a:t>? – цели и задачи;</a:t>
            </a:r>
          </a:p>
          <a:p>
            <a:r>
              <a:rPr lang="ru-RU" b="1" u="sng" dirty="0" smtClean="0"/>
              <a:t>    чему учить</a:t>
            </a:r>
            <a:r>
              <a:rPr lang="ru-RU" dirty="0" smtClean="0"/>
              <a:t>? – содержание учебного процесса;</a:t>
            </a:r>
          </a:p>
          <a:p>
            <a:r>
              <a:rPr lang="ru-RU" dirty="0" smtClean="0"/>
              <a:t>  </a:t>
            </a:r>
            <a:r>
              <a:rPr lang="ru-RU" b="1" u="sng" dirty="0" smtClean="0"/>
              <a:t>как учить</a:t>
            </a:r>
            <a:r>
              <a:rPr lang="ru-RU" dirty="0" smtClean="0"/>
              <a:t>? – формы, методы, технологии;</a:t>
            </a:r>
          </a:p>
          <a:p>
            <a:r>
              <a:rPr lang="ru-RU" dirty="0" smtClean="0"/>
              <a:t>   </a:t>
            </a:r>
            <a:r>
              <a:rPr lang="ru-RU" b="1" u="sng" dirty="0" smtClean="0"/>
              <a:t>чем учить</a:t>
            </a:r>
            <a:r>
              <a:rPr lang="ru-RU" dirty="0" smtClean="0"/>
              <a:t>? – оснащение учебного процесса;</a:t>
            </a:r>
          </a:p>
          <a:p>
            <a:r>
              <a:rPr lang="ru-RU" dirty="0" smtClean="0"/>
              <a:t>  </a:t>
            </a:r>
            <a:r>
              <a:rPr lang="ru-RU" b="1" u="sng" dirty="0" smtClean="0"/>
              <a:t>как учатся дети</a:t>
            </a:r>
            <a:r>
              <a:rPr lang="ru-RU" dirty="0" smtClean="0"/>
              <a:t>? – исследование процесса обучения.</a:t>
            </a:r>
            <a:endParaRPr lang="ru-RU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357158" y="6000768"/>
            <a:ext cx="8205846" cy="642942"/>
            <a:chOff x="124783" y="28666"/>
            <a:chExt cx="8519183" cy="1423860"/>
          </a:xfrm>
        </p:grpSpPr>
        <p:pic>
          <p:nvPicPr>
            <p:cNvPr id="4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124783" y="131372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6" descr="C:\Users\radius\Downloads\brush59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21067401">
              <a:off x="2046598" y="322744"/>
              <a:ext cx="1461123" cy="714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1" descr="C:\Users\radius\Downloads\brush67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82027" flipH="1">
              <a:off x="3083540" y="28666"/>
              <a:ext cx="2417993" cy="12588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" descr="C:\Users\radius\Downloads\brush57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15377272">
              <a:off x="4917442" y="6817"/>
              <a:ext cx="819045" cy="1399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9" descr="C:\Users\radius\Downloads\brush62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12308034">
              <a:off x="5849191" y="144655"/>
              <a:ext cx="1573065" cy="982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8" descr="C:\Users\radius\Downloads\brush61.pn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72330" y="428604"/>
              <a:ext cx="1571636" cy="8175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271349" y="265651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417914" y="399929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0" name="Picture 2" descr="F:\фото урок ПЛОСКОЕ\DSCF577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00562" y="1643050"/>
            <a:ext cx="4500594" cy="485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b="1" i="1" dirty="0" smtClean="0"/>
              <a:t>Основные трудности в работе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6922606" cy="4663440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Применение контролирующих тестов ИКТ</a:t>
            </a:r>
          </a:p>
          <a:p>
            <a:pPr algn="just"/>
            <a:r>
              <a:rPr lang="ru-RU" dirty="0" smtClean="0"/>
              <a:t>Оснащенность учебного процесса индивидуальными ноутбуками</a:t>
            </a:r>
          </a:p>
          <a:p>
            <a:pPr algn="just"/>
            <a:r>
              <a:rPr lang="ru-RU" dirty="0" smtClean="0"/>
              <a:t>Выбор единого изобразительного материала на уроках МКШ</a:t>
            </a:r>
          </a:p>
          <a:p>
            <a:pPr algn="just"/>
            <a:r>
              <a:rPr lang="ru-RU" dirty="0" smtClean="0"/>
              <a:t>Процесс выполнения коллективных композиций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359898"/>
            <a:ext cx="7767662" cy="854524"/>
          </a:xfrm>
        </p:spPr>
        <p:txBody>
          <a:bodyPr>
            <a:norm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Arial Black" pitchFamily="34" charset="0"/>
              </a:rPr>
              <a:t>Оптимальность и эффективность средств</a:t>
            </a:r>
            <a:endParaRPr lang="ru-RU" sz="24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2" name="Подзаголовок 11"/>
          <p:cNvSpPr>
            <a:spLocks noGrp="1"/>
          </p:cNvSpPr>
          <p:nvPr>
            <p:ph type="subTitle" idx="1"/>
          </p:nvPr>
        </p:nvSpPr>
        <p:spPr>
          <a:xfrm>
            <a:off x="1432560" y="1571612"/>
            <a:ext cx="7406640" cy="4000528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Эффективными средствами активизации познавательной деятельности на уроке являются: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</a:rPr>
              <a:t> учебно - игровая деятельность;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</a:rPr>
              <a:t> дидактические игры;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</a:rPr>
              <a:t> создание положительных эмоциональных ситуаций;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</a:rPr>
              <a:t> работа в парах;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</a:rPr>
              <a:t>  групповая работа;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</a:rPr>
              <a:t> проблемное обучение;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</a:rPr>
              <a:t> использование ИКТ,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</a:rPr>
              <a:t> использование современных образовательных технологий.</a:t>
            </a:r>
          </a:p>
          <a:p>
            <a:endParaRPr lang="ru-RU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295244" y="5715016"/>
            <a:ext cx="8348722" cy="785818"/>
            <a:chOff x="124783" y="28666"/>
            <a:chExt cx="8519183" cy="1423860"/>
          </a:xfrm>
        </p:grpSpPr>
        <p:pic>
          <p:nvPicPr>
            <p:cNvPr id="4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124783" y="131372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6" descr="C:\Users\radius\Downloads\brush59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21067401">
              <a:off x="2046598" y="322744"/>
              <a:ext cx="1461123" cy="714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1" descr="C:\Users\radius\Downloads\brush67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82027" flipH="1">
              <a:off x="3083540" y="28666"/>
              <a:ext cx="2417993" cy="12588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" descr="C:\Users\radius\Downloads\brush57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15377272">
              <a:off x="4917442" y="6817"/>
              <a:ext cx="819045" cy="1399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9" descr="C:\Users\radius\Downloads\brush62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12308034">
              <a:off x="5849191" y="144655"/>
              <a:ext cx="1573065" cy="982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8" descr="C:\Users\radius\Downloads\brush61.pn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72330" y="428604"/>
              <a:ext cx="1571636" cy="8175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271349" y="265651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417914" y="399929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Коллективное творчество учащихся как средство эстетического воспитания</a:t>
            </a:r>
            <a:endParaRPr lang="ru-RU" sz="2800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285688" y="5500702"/>
            <a:ext cx="8858312" cy="928694"/>
            <a:chOff x="124783" y="28666"/>
            <a:chExt cx="8519183" cy="1423860"/>
          </a:xfrm>
        </p:grpSpPr>
        <p:pic>
          <p:nvPicPr>
            <p:cNvPr id="4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124783" y="131372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6" descr="C:\Users\radius\Downloads\brush59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21067401">
              <a:off x="2046598" y="322744"/>
              <a:ext cx="1461123" cy="714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1" descr="C:\Users\radius\Downloads\brush67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82027" flipH="1">
              <a:off x="3083540" y="28666"/>
              <a:ext cx="2417993" cy="12588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" descr="C:\Users\radius\Downloads\brush57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15377272">
              <a:off x="4917442" y="6817"/>
              <a:ext cx="819045" cy="1399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9" descr="C:\Users\radius\Downloads\brush62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12308034">
              <a:off x="5849191" y="144655"/>
              <a:ext cx="1573065" cy="982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8" descr="C:\Users\radius\Downloads\brush61.pn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72330" y="428604"/>
              <a:ext cx="1571636" cy="8175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271349" y="265651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3" descr="C:\Users\radius\Downloads\brush56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rot="9381672">
              <a:off x="417914" y="399929"/>
              <a:ext cx="2055709" cy="1052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4348" y="1447800"/>
            <a:ext cx="7929618" cy="5124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EAEAEA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815</TotalTime>
  <Words>420</Words>
  <Application>Microsoft Office PowerPoint</Application>
  <PresentationFormat>Экран (4:3)</PresentationFormat>
  <Paragraphs>57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Солнцестояние</vt:lpstr>
      <vt:lpstr>Слайд 1</vt:lpstr>
      <vt:lpstr>Слайд 2</vt:lpstr>
      <vt:lpstr>Задачи совместной работы педагогов</vt:lpstr>
      <vt:lpstr>АКТУАЛЬНОСТЬ И ПЕРСПЕКТИВНОСТЬ СОВМЕСТНОЙ ДЕЯТЕЛЬНОСТИ ПЕДАГОГОВ </vt:lpstr>
      <vt:lpstr>Развитие художественно – творческих способностей детей</vt:lpstr>
      <vt:lpstr>Каждому учителю, посвятившему свою жизнь детям, постоянно приходиться задумываться:</vt:lpstr>
      <vt:lpstr>Основные трудности в работе</vt:lpstr>
      <vt:lpstr>Оптимальность и эффективность средств</vt:lpstr>
      <vt:lpstr>Коллективное творчество учащихся как средство эстетического воспитания</vt:lpstr>
      <vt:lpstr>Формы коллективного изобразительного творчества учащихся и их классификация.</vt:lpstr>
      <vt:lpstr>ГРУППОВАЯ РАБОТА</vt:lpstr>
      <vt:lpstr>РАБОТА В ПАРАХ</vt:lpstr>
      <vt:lpstr>УЧЕБНО - ИГРОВАЯ ДЕЯТЕЛЬНОСТЬ</vt:lpstr>
      <vt:lpstr>ДИДАКТИЧЕСКАЯ ИГРА</vt:lpstr>
      <vt:lpstr>Тонкие нити духовных ценностей  Проблемное обучение</vt:lpstr>
      <vt:lpstr>Уроки изображения исторических событий </vt:lpstr>
      <vt:lpstr>НАШИ ПОДЕЛКИ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69</cp:revision>
  <dcterms:modified xsi:type="dcterms:W3CDTF">2002-01-01T19:14:42Z</dcterms:modified>
</cp:coreProperties>
</file>